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9" r:id="rId4"/>
    <p:sldId id="272" r:id="rId5"/>
    <p:sldId id="275" r:id="rId6"/>
    <p:sldId id="276" r:id="rId7"/>
    <p:sldId id="277" r:id="rId8"/>
    <p:sldId id="274" r:id="rId9"/>
    <p:sldId id="273" r:id="rId10"/>
    <p:sldId id="278" r:id="rId11"/>
    <p:sldId id="279" r:id="rId12"/>
    <p:sldId id="280" r:id="rId13"/>
    <p:sldId id="281" r:id="rId14"/>
    <p:sldId id="282"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630"/>
    <p:restoredTop sz="96327"/>
  </p:normalViewPr>
  <p:slideViewPr>
    <p:cSldViewPr snapToGrid="0" snapToObjects="1">
      <p:cViewPr varScale="1">
        <p:scale>
          <a:sx n="115" d="100"/>
          <a:sy n="115" d="100"/>
        </p:scale>
        <p:origin x="240" y="3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67DA7-A6D4-5444-A18D-414156F6337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4D83655-92BE-E942-BCC4-50D42A5A8D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1DD5B06-9A80-A144-B9A1-B3DE07D46946}"/>
              </a:ext>
            </a:extLst>
          </p:cNvPr>
          <p:cNvSpPr>
            <a:spLocks noGrp="1"/>
          </p:cNvSpPr>
          <p:nvPr>
            <p:ph type="dt" sz="half" idx="10"/>
          </p:nvPr>
        </p:nvSpPr>
        <p:spPr/>
        <p:txBody>
          <a:bodyPr/>
          <a:lstStyle/>
          <a:p>
            <a:fld id="{8654EE39-8394-5647-A854-14704804B77A}" type="datetimeFigureOut">
              <a:rPr lang="en-US" smtClean="0"/>
              <a:t>4/20/24</a:t>
            </a:fld>
            <a:endParaRPr lang="en-US"/>
          </a:p>
        </p:txBody>
      </p:sp>
      <p:sp>
        <p:nvSpPr>
          <p:cNvPr id="5" name="Footer Placeholder 4">
            <a:extLst>
              <a:ext uri="{FF2B5EF4-FFF2-40B4-BE49-F238E27FC236}">
                <a16:creationId xmlns:a16="http://schemas.microsoft.com/office/drawing/2014/main" id="{104C073D-0DFA-A842-98A1-F39709EB83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452A7C-A104-1240-B3C0-E627CCBB6A4E}"/>
              </a:ext>
            </a:extLst>
          </p:cNvPr>
          <p:cNvSpPr>
            <a:spLocks noGrp="1"/>
          </p:cNvSpPr>
          <p:nvPr>
            <p:ph type="sldNum" sz="quarter" idx="12"/>
          </p:nvPr>
        </p:nvSpPr>
        <p:spPr/>
        <p:txBody>
          <a:bodyPr/>
          <a:lstStyle/>
          <a:p>
            <a:fld id="{4ADF3F3B-401A-FC4F-8007-01DBD66EAB3C}" type="slidenum">
              <a:rPr lang="en-US" smtClean="0"/>
              <a:t>‹#›</a:t>
            </a:fld>
            <a:endParaRPr lang="en-US"/>
          </a:p>
        </p:txBody>
      </p:sp>
    </p:spTree>
    <p:extLst>
      <p:ext uri="{BB962C8B-B14F-4D97-AF65-F5344CB8AC3E}">
        <p14:creationId xmlns:p14="http://schemas.microsoft.com/office/powerpoint/2010/main" val="1125762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DCCD5-CE02-794D-8CA1-E572E5F79DD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CE93047-C475-6543-AC27-A8029C58792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69CCB62-567A-9345-AC8E-1AFBBB925598}"/>
              </a:ext>
            </a:extLst>
          </p:cNvPr>
          <p:cNvSpPr>
            <a:spLocks noGrp="1"/>
          </p:cNvSpPr>
          <p:nvPr>
            <p:ph type="dt" sz="half" idx="10"/>
          </p:nvPr>
        </p:nvSpPr>
        <p:spPr/>
        <p:txBody>
          <a:bodyPr/>
          <a:lstStyle/>
          <a:p>
            <a:fld id="{8654EE39-8394-5647-A854-14704804B77A}" type="datetimeFigureOut">
              <a:rPr lang="en-US" smtClean="0"/>
              <a:t>4/20/24</a:t>
            </a:fld>
            <a:endParaRPr lang="en-US"/>
          </a:p>
        </p:txBody>
      </p:sp>
      <p:sp>
        <p:nvSpPr>
          <p:cNvPr id="5" name="Footer Placeholder 4">
            <a:extLst>
              <a:ext uri="{FF2B5EF4-FFF2-40B4-BE49-F238E27FC236}">
                <a16:creationId xmlns:a16="http://schemas.microsoft.com/office/drawing/2014/main" id="{57AC33F9-A9FF-544A-B139-DF39249FE6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05165D-079B-D544-85FB-40936A656BA7}"/>
              </a:ext>
            </a:extLst>
          </p:cNvPr>
          <p:cNvSpPr>
            <a:spLocks noGrp="1"/>
          </p:cNvSpPr>
          <p:nvPr>
            <p:ph type="sldNum" sz="quarter" idx="12"/>
          </p:nvPr>
        </p:nvSpPr>
        <p:spPr/>
        <p:txBody>
          <a:bodyPr/>
          <a:lstStyle/>
          <a:p>
            <a:fld id="{4ADF3F3B-401A-FC4F-8007-01DBD66EAB3C}" type="slidenum">
              <a:rPr lang="en-US" smtClean="0"/>
              <a:t>‹#›</a:t>
            </a:fld>
            <a:endParaRPr lang="en-US"/>
          </a:p>
        </p:txBody>
      </p:sp>
    </p:spTree>
    <p:extLst>
      <p:ext uri="{BB962C8B-B14F-4D97-AF65-F5344CB8AC3E}">
        <p14:creationId xmlns:p14="http://schemas.microsoft.com/office/powerpoint/2010/main" val="16363638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BC10D9-E08B-6A4E-8315-B1AB316E723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2ED57EF-7A82-DD4D-A211-A1EE3609D76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82CA696-FE7B-5C44-9966-FA9C7003EC32}"/>
              </a:ext>
            </a:extLst>
          </p:cNvPr>
          <p:cNvSpPr>
            <a:spLocks noGrp="1"/>
          </p:cNvSpPr>
          <p:nvPr>
            <p:ph type="dt" sz="half" idx="10"/>
          </p:nvPr>
        </p:nvSpPr>
        <p:spPr/>
        <p:txBody>
          <a:bodyPr/>
          <a:lstStyle/>
          <a:p>
            <a:fld id="{8654EE39-8394-5647-A854-14704804B77A}" type="datetimeFigureOut">
              <a:rPr lang="en-US" smtClean="0"/>
              <a:t>4/20/24</a:t>
            </a:fld>
            <a:endParaRPr lang="en-US"/>
          </a:p>
        </p:txBody>
      </p:sp>
      <p:sp>
        <p:nvSpPr>
          <p:cNvPr id="5" name="Footer Placeholder 4">
            <a:extLst>
              <a:ext uri="{FF2B5EF4-FFF2-40B4-BE49-F238E27FC236}">
                <a16:creationId xmlns:a16="http://schemas.microsoft.com/office/drawing/2014/main" id="{3A126503-A16A-E84D-ABE0-B951DD3690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00887B-DC65-FB42-A9A3-F5EFCCDE2C96}"/>
              </a:ext>
            </a:extLst>
          </p:cNvPr>
          <p:cNvSpPr>
            <a:spLocks noGrp="1"/>
          </p:cNvSpPr>
          <p:nvPr>
            <p:ph type="sldNum" sz="quarter" idx="12"/>
          </p:nvPr>
        </p:nvSpPr>
        <p:spPr/>
        <p:txBody>
          <a:bodyPr/>
          <a:lstStyle/>
          <a:p>
            <a:fld id="{4ADF3F3B-401A-FC4F-8007-01DBD66EAB3C}" type="slidenum">
              <a:rPr lang="en-US" smtClean="0"/>
              <a:t>‹#›</a:t>
            </a:fld>
            <a:endParaRPr lang="en-US"/>
          </a:p>
        </p:txBody>
      </p:sp>
    </p:spTree>
    <p:extLst>
      <p:ext uri="{BB962C8B-B14F-4D97-AF65-F5344CB8AC3E}">
        <p14:creationId xmlns:p14="http://schemas.microsoft.com/office/powerpoint/2010/main" val="22155810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9DFDE-F504-9140-83DF-8265CB931FF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112C799-ADD9-A245-84B7-D8D81D2011C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8FE3141-F86A-614C-A7B8-4727A282540D}"/>
              </a:ext>
            </a:extLst>
          </p:cNvPr>
          <p:cNvSpPr>
            <a:spLocks noGrp="1"/>
          </p:cNvSpPr>
          <p:nvPr>
            <p:ph type="dt" sz="half" idx="10"/>
          </p:nvPr>
        </p:nvSpPr>
        <p:spPr/>
        <p:txBody>
          <a:bodyPr/>
          <a:lstStyle/>
          <a:p>
            <a:fld id="{8654EE39-8394-5647-A854-14704804B77A}" type="datetimeFigureOut">
              <a:rPr lang="en-US" smtClean="0"/>
              <a:t>4/20/24</a:t>
            </a:fld>
            <a:endParaRPr lang="en-US"/>
          </a:p>
        </p:txBody>
      </p:sp>
      <p:sp>
        <p:nvSpPr>
          <p:cNvPr id="5" name="Footer Placeholder 4">
            <a:extLst>
              <a:ext uri="{FF2B5EF4-FFF2-40B4-BE49-F238E27FC236}">
                <a16:creationId xmlns:a16="http://schemas.microsoft.com/office/drawing/2014/main" id="{8692D07A-86B2-5947-986D-86C9EF6192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12D968-8BBF-2441-A1A8-48207529CA14}"/>
              </a:ext>
            </a:extLst>
          </p:cNvPr>
          <p:cNvSpPr>
            <a:spLocks noGrp="1"/>
          </p:cNvSpPr>
          <p:nvPr>
            <p:ph type="sldNum" sz="quarter" idx="12"/>
          </p:nvPr>
        </p:nvSpPr>
        <p:spPr/>
        <p:txBody>
          <a:bodyPr/>
          <a:lstStyle/>
          <a:p>
            <a:fld id="{4ADF3F3B-401A-FC4F-8007-01DBD66EAB3C}" type="slidenum">
              <a:rPr lang="en-US" smtClean="0"/>
              <a:t>‹#›</a:t>
            </a:fld>
            <a:endParaRPr lang="en-US"/>
          </a:p>
        </p:txBody>
      </p:sp>
    </p:spTree>
    <p:extLst>
      <p:ext uri="{BB962C8B-B14F-4D97-AF65-F5344CB8AC3E}">
        <p14:creationId xmlns:p14="http://schemas.microsoft.com/office/powerpoint/2010/main" val="1542435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4C335-D4B0-EE44-AA8E-961A42F6D57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A99F9E3-972F-DF4A-9E71-B88F16DBB00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9F7AD15-D9CE-DC45-BDD2-3E4F23B4908A}"/>
              </a:ext>
            </a:extLst>
          </p:cNvPr>
          <p:cNvSpPr>
            <a:spLocks noGrp="1"/>
          </p:cNvSpPr>
          <p:nvPr>
            <p:ph type="dt" sz="half" idx="10"/>
          </p:nvPr>
        </p:nvSpPr>
        <p:spPr/>
        <p:txBody>
          <a:bodyPr/>
          <a:lstStyle/>
          <a:p>
            <a:fld id="{8654EE39-8394-5647-A854-14704804B77A}" type="datetimeFigureOut">
              <a:rPr lang="en-US" smtClean="0"/>
              <a:t>4/20/24</a:t>
            </a:fld>
            <a:endParaRPr lang="en-US"/>
          </a:p>
        </p:txBody>
      </p:sp>
      <p:sp>
        <p:nvSpPr>
          <p:cNvPr id="5" name="Footer Placeholder 4">
            <a:extLst>
              <a:ext uri="{FF2B5EF4-FFF2-40B4-BE49-F238E27FC236}">
                <a16:creationId xmlns:a16="http://schemas.microsoft.com/office/drawing/2014/main" id="{66A1197D-ECE2-5844-9EBC-A9BF90B21E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57A5ED-38D4-B347-9877-53F1469E2E3C}"/>
              </a:ext>
            </a:extLst>
          </p:cNvPr>
          <p:cNvSpPr>
            <a:spLocks noGrp="1"/>
          </p:cNvSpPr>
          <p:nvPr>
            <p:ph type="sldNum" sz="quarter" idx="12"/>
          </p:nvPr>
        </p:nvSpPr>
        <p:spPr/>
        <p:txBody>
          <a:bodyPr/>
          <a:lstStyle/>
          <a:p>
            <a:fld id="{4ADF3F3B-401A-FC4F-8007-01DBD66EAB3C}" type="slidenum">
              <a:rPr lang="en-US" smtClean="0"/>
              <a:t>‹#›</a:t>
            </a:fld>
            <a:endParaRPr lang="en-US"/>
          </a:p>
        </p:txBody>
      </p:sp>
    </p:spTree>
    <p:extLst>
      <p:ext uri="{BB962C8B-B14F-4D97-AF65-F5344CB8AC3E}">
        <p14:creationId xmlns:p14="http://schemas.microsoft.com/office/powerpoint/2010/main" val="4038465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4E3D3-B147-7744-B1C3-04FDBA5B703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139A359-C8BC-3841-9D2F-E68CDB4BCFC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81D06DD5-9C17-7D41-8E7C-5BDF5BA07BC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DF3510A8-CB60-CB49-9337-E938FBBA1C2F}"/>
              </a:ext>
            </a:extLst>
          </p:cNvPr>
          <p:cNvSpPr>
            <a:spLocks noGrp="1"/>
          </p:cNvSpPr>
          <p:nvPr>
            <p:ph type="dt" sz="half" idx="10"/>
          </p:nvPr>
        </p:nvSpPr>
        <p:spPr/>
        <p:txBody>
          <a:bodyPr/>
          <a:lstStyle/>
          <a:p>
            <a:fld id="{8654EE39-8394-5647-A854-14704804B77A}" type="datetimeFigureOut">
              <a:rPr lang="en-US" smtClean="0"/>
              <a:t>4/20/24</a:t>
            </a:fld>
            <a:endParaRPr lang="en-US"/>
          </a:p>
        </p:txBody>
      </p:sp>
      <p:sp>
        <p:nvSpPr>
          <p:cNvPr id="6" name="Footer Placeholder 5">
            <a:extLst>
              <a:ext uri="{FF2B5EF4-FFF2-40B4-BE49-F238E27FC236}">
                <a16:creationId xmlns:a16="http://schemas.microsoft.com/office/drawing/2014/main" id="{82099EA6-7092-364C-86FE-6DEF24C73D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C47095-6155-7845-9B3F-7545EAE0061E}"/>
              </a:ext>
            </a:extLst>
          </p:cNvPr>
          <p:cNvSpPr>
            <a:spLocks noGrp="1"/>
          </p:cNvSpPr>
          <p:nvPr>
            <p:ph type="sldNum" sz="quarter" idx="12"/>
          </p:nvPr>
        </p:nvSpPr>
        <p:spPr/>
        <p:txBody>
          <a:bodyPr/>
          <a:lstStyle/>
          <a:p>
            <a:fld id="{4ADF3F3B-401A-FC4F-8007-01DBD66EAB3C}" type="slidenum">
              <a:rPr lang="en-US" smtClean="0"/>
              <a:t>‹#›</a:t>
            </a:fld>
            <a:endParaRPr lang="en-US"/>
          </a:p>
        </p:txBody>
      </p:sp>
    </p:spTree>
    <p:extLst>
      <p:ext uri="{BB962C8B-B14F-4D97-AF65-F5344CB8AC3E}">
        <p14:creationId xmlns:p14="http://schemas.microsoft.com/office/powerpoint/2010/main" val="10190371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1B0EB-2467-A542-9D71-B13C40812A58}"/>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713013A-DC51-E14F-8F7F-44CABA6927E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5808C57-E091-8842-B26D-0D5A956AA2C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0F416CA-8F50-7B41-9AB3-90D1007A25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E0555E2-8FE0-A84B-BA82-1ECF7EAB19D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BBE54C9-A414-BD4B-BF84-B435C7F96B80}"/>
              </a:ext>
            </a:extLst>
          </p:cNvPr>
          <p:cNvSpPr>
            <a:spLocks noGrp="1"/>
          </p:cNvSpPr>
          <p:nvPr>
            <p:ph type="dt" sz="half" idx="10"/>
          </p:nvPr>
        </p:nvSpPr>
        <p:spPr/>
        <p:txBody>
          <a:bodyPr/>
          <a:lstStyle/>
          <a:p>
            <a:fld id="{8654EE39-8394-5647-A854-14704804B77A}" type="datetimeFigureOut">
              <a:rPr lang="en-US" smtClean="0"/>
              <a:t>4/20/24</a:t>
            </a:fld>
            <a:endParaRPr lang="en-US"/>
          </a:p>
        </p:txBody>
      </p:sp>
      <p:sp>
        <p:nvSpPr>
          <p:cNvPr id="8" name="Footer Placeholder 7">
            <a:extLst>
              <a:ext uri="{FF2B5EF4-FFF2-40B4-BE49-F238E27FC236}">
                <a16:creationId xmlns:a16="http://schemas.microsoft.com/office/drawing/2014/main" id="{9FDA0362-16EB-E442-A214-F0FA78177E1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ABA79BC-69C2-7B4D-AE7F-9E3CE5E4B0CC}"/>
              </a:ext>
            </a:extLst>
          </p:cNvPr>
          <p:cNvSpPr>
            <a:spLocks noGrp="1"/>
          </p:cNvSpPr>
          <p:nvPr>
            <p:ph type="sldNum" sz="quarter" idx="12"/>
          </p:nvPr>
        </p:nvSpPr>
        <p:spPr/>
        <p:txBody>
          <a:bodyPr/>
          <a:lstStyle/>
          <a:p>
            <a:fld id="{4ADF3F3B-401A-FC4F-8007-01DBD66EAB3C}" type="slidenum">
              <a:rPr lang="en-US" smtClean="0"/>
              <a:t>‹#›</a:t>
            </a:fld>
            <a:endParaRPr lang="en-US"/>
          </a:p>
        </p:txBody>
      </p:sp>
    </p:spTree>
    <p:extLst>
      <p:ext uri="{BB962C8B-B14F-4D97-AF65-F5344CB8AC3E}">
        <p14:creationId xmlns:p14="http://schemas.microsoft.com/office/powerpoint/2010/main" val="1512926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6999A-6A04-9E4D-9B24-F2C0F68F91A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618ECD6-B202-9E4E-BDEB-221F011334E4}"/>
              </a:ext>
            </a:extLst>
          </p:cNvPr>
          <p:cNvSpPr>
            <a:spLocks noGrp="1"/>
          </p:cNvSpPr>
          <p:nvPr>
            <p:ph type="dt" sz="half" idx="10"/>
          </p:nvPr>
        </p:nvSpPr>
        <p:spPr/>
        <p:txBody>
          <a:bodyPr/>
          <a:lstStyle/>
          <a:p>
            <a:fld id="{8654EE39-8394-5647-A854-14704804B77A}" type="datetimeFigureOut">
              <a:rPr lang="en-US" smtClean="0"/>
              <a:t>4/20/24</a:t>
            </a:fld>
            <a:endParaRPr lang="en-US"/>
          </a:p>
        </p:txBody>
      </p:sp>
      <p:sp>
        <p:nvSpPr>
          <p:cNvPr id="4" name="Footer Placeholder 3">
            <a:extLst>
              <a:ext uri="{FF2B5EF4-FFF2-40B4-BE49-F238E27FC236}">
                <a16:creationId xmlns:a16="http://schemas.microsoft.com/office/drawing/2014/main" id="{B09F06F1-497D-AF4C-BC4B-FFFF04FAFA9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D62F93E-25CE-074D-9DFF-480E485D0199}"/>
              </a:ext>
            </a:extLst>
          </p:cNvPr>
          <p:cNvSpPr>
            <a:spLocks noGrp="1"/>
          </p:cNvSpPr>
          <p:nvPr>
            <p:ph type="sldNum" sz="quarter" idx="12"/>
          </p:nvPr>
        </p:nvSpPr>
        <p:spPr/>
        <p:txBody>
          <a:bodyPr/>
          <a:lstStyle/>
          <a:p>
            <a:fld id="{4ADF3F3B-401A-FC4F-8007-01DBD66EAB3C}" type="slidenum">
              <a:rPr lang="en-US" smtClean="0"/>
              <a:t>‹#›</a:t>
            </a:fld>
            <a:endParaRPr lang="en-US"/>
          </a:p>
        </p:txBody>
      </p:sp>
    </p:spTree>
    <p:extLst>
      <p:ext uri="{BB962C8B-B14F-4D97-AF65-F5344CB8AC3E}">
        <p14:creationId xmlns:p14="http://schemas.microsoft.com/office/powerpoint/2010/main" val="3783540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0E52C1-0269-B142-AD34-41491F60785B}"/>
              </a:ext>
            </a:extLst>
          </p:cNvPr>
          <p:cNvSpPr>
            <a:spLocks noGrp="1"/>
          </p:cNvSpPr>
          <p:nvPr>
            <p:ph type="dt" sz="half" idx="10"/>
          </p:nvPr>
        </p:nvSpPr>
        <p:spPr/>
        <p:txBody>
          <a:bodyPr/>
          <a:lstStyle/>
          <a:p>
            <a:fld id="{8654EE39-8394-5647-A854-14704804B77A}" type="datetimeFigureOut">
              <a:rPr lang="en-US" smtClean="0"/>
              <a:t>4/20/24</a:t>
            </a:fld>
            <a:endParaRPr lang="en-US"/>
          </a:p>
        </p:txBody>
      </p:sp>
      <p:sp>
        <p:nvSpPr>
          <p:cNvPr id="3" name="Footer Placeholder 2">
            <a:extLst>
              <a:ext uri="{FF2B5EF4-FFF2-40B4-BE49-F238E27FC236}">
                <a16:creationId xmlns:a16="http://schemas.microsoft.com/office/drawing/2014/main" id="{35291D62-46A7-664A-8D63-7CDB85AE72C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18F439F-5377-0047-A8BC-8A480F7F0A7F}"/>
              </a:ext>
            </a:extLst>
          </p:cNvPr>
          <p:cNvSpPr>
            <a:spLocks noGrp="1"/>
          </p:cNvSpPr>
          <p:nvPr>
            <p:ph type="sldNum" sz="quarter" idx="12"/>
          </p:nvPr>
        </p:nvSpPr>
        <p:spPr/>
        <p:txBody>
          <a:bodyPr/>
          <a:lstStyle/>
          <a:p>
            <a:fld id="{4ADF3F3B-401A-FC4F-8007-01DBD66EAB3C}" type="slidenum">
              <a:rPr lang="en-US" smtClean="0"/>
              <a:t>‹#›</a:t>
            </a:fld>
            <a:endParaRPr lang="en-US"/>
          </a:p>
        </p:txBody>
      </p:sp>
    </p:spTree>
    <p:extLst>
      <p:ext uri="{BB962C8B-B14F-4D97-AF65-F5344CB8AC3E}">
        <p14:creationId xmlns:p14="http://schemas.microsoft.com/office/powerpoint/2010/main" val="17994682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F9280-C76D-3447-BA31-3C4E66EEDB8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A71B7707-C418-F64D-AEBE-5CEC755A2D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34F1E49-84EB-AF47-A8CE-9959EABBD7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7AB772D-0263-6341-A927-2C74F181220B}"/>
              </a:ext>
            </a:extLst>
          </p:cNvPr>
          <p:cNvSpPr>
            <a:spLocks noGrp="1"/>
          </p:cNvSpPr>
          <p:nvPr>
            <p:ph type="dt" sz="half" idx="10"/>
          </p:nvPr>
        </p:nvSpPr>
        <p:spPr/>
        <p:txBody>
          <a:bodyPr/>
          <a:lstStyle/>
          <a:p>
            <a:fld id="{8654EE39-8394-5647-A854-14704804B77A}" type="datetimeFigureOut">
              <a:rPr lang="en-US" smtClean="0"/>
              <a:t>4/20/24</a:t>
            </a:fld>
            <a:endParaRPr lang="en-US"/>
          </a:p>
        </p:txBody>
      </p:sp>
      <p:sp>
        <p:nvSpPr>
          <p:cNvPr id="6" name="Footer Placeholder 5">
            <a:extLst>
              <a:ext uri="{FF2B5EF4-FFF2-40B4-BE49-F238E27FC236}">
                <a16:creationId xmlns:a16="http://schemas.microsoft.com/office/drawing/2014/main" id="{DF362BE4-CE70-164B-AE5D-AAF3B708D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00C1F4-D8D1-4146-B123-F1AF499550D7}"/>
              </a:ext>
            </a:extLst>
          </p:cNvPr>
          <p:cNvSpPr>
            <a:spLocks noGrp="1"/>
          </p:cNvSpPr>
          <p:nvPr>
            <p:ph type="sldNum" sz="quarter" idx="12"/>
          </p:nvPr>
        </p:nvSpPr>
        <p:spPr/>
        <p:txBody>
          <a:bodyPr/>
          <a:lstStyle/>
          <a:p>
            <a:fld id="{4ADF3F3B-401A-FC4F-8007-01DBD66EAB3C}" type="slidenum">
              <a:rPr lang="en-US" smtClean="0"/>
              <a:t>‹#›</a:t>
            </a:fld>
            <a:endParaRPr lang="en-US"/>
          </a:p>
        </p:txBody>
      </p:sp>
    </p:spTree>
    <p:extLst>
      <p:ext uri="{BB962C8B-B14F-4D97-AF65-F5344CB8AC3E}">
        <p14:creationId xmlns:p14="http://schemas.microsoft.com/office/powerpoint/2010/main" val="1327721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C30C4-0C0B-764C-8899-C13A3B7C1C7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3A94058-584C-5B49-80EB-6A3E7792DB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91FE67-CAFD-684F-B281-0BAF42D075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904C2A1-3C9B-8B43-A46C-DB01A8FD9B29}"/>
              </a:ext>
            </a:extLst>
          </p:cNvPr>
          <p:cNvSpPr>
            <a:spLocks noGrp="1"/>
          </p:cNvSpPr>
          <p:nvPr>
            <p:ph type="dt" sz="half" idx="10"/>
          </p:nvPr>
        </p:nvSpPr>
        <p:spPr/>
        <p:txBody>
          <a:bodyPr/>
          <a:lstStyle/>
          <a:p>
            <a:fld id="{8654EE39-8394-5647-A854-14704804B77A}" type="datetimeFigureOut">
              <a:rPr lang="en-US" smtClean="0"/>
              <a:t>4/20/24</a:t>
            </a:fld>
            <a:endParaRPr lang="en-US"/>
          </a:p>
        </p:txBody>
      </p:sp>
      <p:sp>
        <p:nvSpPr>
          <p:cNvPr id="6" name="Footer Placeholder 5">
            <a:extLst>
              <a:ext uri="{FF2B5EF4-FFF2-40B4-BE49-F238E27FC236}">
                <a16:creationId xmlns:a16="http://schemas.microsoft.com/office/drawing/2014/main" id="{4A013C76-2968-C040-ADDB-42D592309E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C56843-02E0-5648-B3CB-AA81A9483C78}"/>
              </a:ext>
            </a:extLst>
          </p:cNvPr>
          <p:cNvSpPr>
            <a:spLocks noGrp="1"/>
          </p:cNvSpPr>
          <p:nvPr>
            <p:ph type="sldNum" sz="quarter" idx="12"/>
          </p:nvPr>
        </p:nvSpPr>
        <p:spPr/>
        <p:txBody>
          <a:bodyPr/>
          <a:lstStyle/>
          <a:p>
            <a:fld id="{4ADF3F3B-401A-FC4F-8007-01DBD66EAB3C}" type="slidenum">
              <a:rPr lang="en-US" smtClean="0"/>
              <a:t>‹#›</a:t>
            </a:fld>
            <a:endParaRPr lang="en-US"/>
          </a:p>
        </p:txBody>
      </p:sp>
    </p:spTree>
    <p:extLst>
      <p:ext uri="{BB962C8B-B14F-4D97-AF65-F5344CB8AC3E}">
        <p14:creationId xmlns:p14="http://schemas.microsoft.com/office/powerpoint/2010/main" val="5239002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355B20-DD9E-3740-8198-6403DE3DEB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951049A-414B-AA46-BF9B-B6A9FD1E20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3EC2004-F678-F54D-A757-A5C83A5227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54EE39-8394-5647-A854-14704804B77A}" type="datetimeFigureOut">
              <a:rPr lang="en-US" smtClean="0"/>
              <a:t>4/20/24</a:t>
            </a:fld>
            <a:endParaRPr lang="en-US"/>
          </a:p>
        </p:txBody>
      </p:sp>
      <p:sp>
        <p:nvSpPr>
          <p:cNvPr id="5" name="Footer Placeholder 4">
            <a:extLst>
              <a:ext uri="{FF2B5EF4-FFF2-40B4-BE49-F238E27FC236}">
                <a16:creationId xmlns:a16="http://schemas.microsoft.com/office/drawing/2014/main" id="{10EB363B-FF41-4345-A62B-848D4CF8288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ECA5577-B956-6841-9B04-0751E7A861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DF3F3B-401A-FC4F-8007-01DBD66EAB3C}" type="slidenum">
              <a:rPr lang="en-US" smtClean="0"/>
              <a:t>‹#›</a:t>
            </a:fld>
            <a:endParaRPr lang="en-US"/>
          </a:p>
        </p:txBody>
      </p:sp>
    </p:spTree>
    <p:extLst>
      <p:ext uri="{BB962C8B-B14F-4D97-AF65-F5344CB8AC3E}">
        <p14:creationId xmlns:p14="http://schemas.microsoft.com/office/powerpoint/2010/main" val="35427291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66" name="Rectangle 1065">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A digital illustration representing a scientific project on skin rash image generation. The image should feature a large, clear computer screen displaying several generated images of skin rashes, including types like eczema and ringworm, on diverse skin tones. In the background, there are elements like a microscope, medical books, and a neural network diagram, symbolizing the integration of dermatology and artificial intelligence. The overall mood is innovative and professional, suitable for an academic presentation.">
            <a:extLst>
              <a:ext uri="{FF2B5EF4-FFF2-40B4-BE49-F238E27FC236}">
                <a16:creationId xmlns:a16="http://schemas.microsoft.com/office/drawing/2014/main" id="{3BA34472-D95D-5449-88B7-F1C3947843D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373" r="9089" b="18704"/>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68" name="Rectangle 1067">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0837393-E7B4-0444-8B54-659D23B64003}"/>
              </a:ext>
            </a:extLst>
          </p:cNvPr>
          <p:cNvSpPr>
            <a:spLocks noGrp="1"/>
          </p:cNvSpPr>
          <p:nvPr>
            <p:ph type="ctrTitle"/>
          </p:nvPr>
        </p:nvSpPr>
        <p:spPr>
          <a:xfrm>
            <a:off x="342623" y="625683"/>
            <a:ext cx="4023360" cy="3204134"/>
          </a:xfrm>
        </p:spPr>
        <p:txBody>
          <a:bodyPr anchor="b">
            <a:normAutofit/>
          </a:bodyPr>
          <a:lstStyle/>
          <a:p>
            <a:pPr algn="l"/>
            <a:r>
              <a:rPr lang="en-IN" sz="3400" b="0" i="0" dirty="0">
                <a:effectLst/>
                <a:ea typeface="Apple Symbols" panose="02000000000000000000" pitchFamily="2" charset="-79"/>
                <a:cs typeface="Calibri" panose="020F0502020204030204" pitchFamily="34" charset="0"/>
              </a:rPr>
              <a:t>Generating Synthetic Medical Images: </a:t>
            </a:r>
            <a:br>
              <a:rPr lang="en-IN" sz="3400" b="0" i="0" dirty="0">
                <a:effectLst/>
                <a:ea typeface="Apple Symbols" panose="02000000000000000000" pitchFamily="2" charset="-79"/>
                <a:cs typeface="Calibri" panose="020F0502020204030204" pitchFamily="34" charset="0"/>
              </a:rPr>
            </a:br>
            <a:r>
              <a:rPr lang="en-IN" sz="3400" b="1" dirty="0" err="1">
                <a:ea typeface="Apple Symbols" panose="02000000000000000000" pitchFamily="2" charset="-79"/>
                <a:cs typeface="Calibri" panose="020F0502020204030204" pitchFamily="34" charset="0"/>
              </a:rPr>
              <a:t>SkinRashGenerator</a:t>
            </a:r>
            <a:br>
              <a:rPr lang="en-IN" sz="3400" dirty="0"/>
            </a:br>
            <a:br>
              <a:rPr lang="en-IN" sz="3400" dirty="0"/>
            </a:br>
            <a:br>
              <a:rPr lang="en-IN" sz="3400" b="0" i="0" dirty="0">
                <a:effectLst/>
              </a:rPr>
            </a:br>
            <a:r>
              <a:rPr lang="en-IN" sz="1800" dirty="0"/>
              <a:t>W</a:t>
            </a:r>
            <a:r>
              <a:rPr lang="en-IN" sz="1800" b="0" i="0" dirty="0">
                <a:effectLst/>
              </a:rPr>
              <a:t>ith Finetuned CLIP &amp; Latent Diffusion </a:t>
            </a:r>
            <a:br>
              <a:rPr lang="en-IN" sz="1800" b="0" i="0" dirty="0">
                <a:effectLst/>
              </a:rPr>
            </a:br>
            <a:r>
              <a:rPr lang="en-IN" sz="1800" b="0" i="0" dirty="0">
                <a:effectLst/>
              </a:rPr>
              <a:t>for improved results</a:t>
            </a:r>
            <a:endParaRPr lang="en-US" sz="1800" dirty="0"/>
          </a:p>
        </p:txBody>
      </p:sp>
      <p:sp>
        <p:nvSpPr>
          <p:cNvPr id="3" name="Subtitle 2">
            <a:extLst>
              <a:ext uri="{FF2B5EF4-FFF2-40B4-BE49-F238E27FC236}">
                <a16:creationId xmlns:a16="http://schemas.microsoft.com/office/drawing/2014/main" id="{10A2A848-FF9E-B045-956B-70CDBD89EAD3}"/>
              </a:ext>
            </a:extLst>
          </p:cNvPr>
          <p:cNvSpPr>
            <a:spLocks noGrp="1"/>
          </p:cNvSpPr>
          <p:nvPr>
            <p:ph type="subTitle" idx="1"/>
          </p:nvPr>
        </p:nvSpPr>
        <p:spPr>
          <a:xfrm>
            <a:off x="477982" y="4819956"/>
            <a:ext cx="4023359" cy="1208141"/>
          </a:xfrm>
        </p:spPr>
        <p:txBody>
          <a:bodyPr>
            <a:noAutofit/>
          </a:bodyPr>
          <a:lstStyle/>
          <a:p>
            <a:pPr algn="l"/>
            <a:r>
              <a:rPr lang="en-US" sz="1800" dirty="0">
                <a:latin typeface="+mj-lt"/>
              </a:rPr>
              <a:t>Devesh Surve</a:t>
            </a:r>
          </a:p>
          <a:p>
            <a:pPr algn="l"/>
            <a:r>
              <a:rPr lang="en-US" sz="1800" dirty="0" err="1">
                <a:latin typeface="+mj-lt"/>
              </a:rPr>
              <a:t>Haonan</a:t>
            </a:r>
            <a:r>
              <a:rPr lang="en-US" sz="1800" dirty="0">
                <a:latin typeface="+mj-lt"/>
              </a:rPr>
              <a:t> Chen</a:t>
            </a:r>
          </a:p>
          <a:p>
            <a:pPr algn="l"/>
            <a:endParaRPr lang="en-US" sz="1800" dirty="0">
              <a:latin typeface="+mj-lt"/>
            </a:endParaRPr>
          </a:p>
          <a:p>
            <a:pPr algn="l"/>
            <a:r>
              <a:rPr lang="en-US" sz="1800" dirty="0">
                <a:latin typeface="+mj-lt"/>
              </a:rPr>
              <a:t>24</a:t>
            </a:r>
            <a:r>
              <a:rPr lang="en-US" sz="1800" baseline="30000" dirty="0">
                <a:latin typeface="+mj-lt"/>
              </a:rPr>
              <a:t>th</a:t>
            </a:r>
            <a:r>
              <a:rPr lang="en-US" sz="1800" dirty="0">
                <a:latin typeface="+mj-lt"/>
              </a:rPr>
              <a:t> April </a:t>
            </a:r>
          </a:p>
        </p:txBody>
      </p:sp>
      <p:sp>
        <p:nvSpPr>
          <p:cNvPr id="1070" name="Rectangle 106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72" name="Rectangle 107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03215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4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1138265"/>
            <a:ext cx="4544762" cy="1401183"/>
          </a:xfrm>
        </p:spPr>
        <p:txBody>
          <a:bodyPr vert="horz" lIns="91440" tIns="45720" rIns="91440" bIns="45720" rtlCol="0" anchor="t">
            <a:normAutofit/>
          </a:bodyPr>
          <a:lstStyle/>
          <a:p>
            <a:r>
              <a:rPr lang="en-US" sz="3200" kern="1200" dirty="0">
                <a:solidFill>
                  <a:schemeClr val="tx1"/>
                </a:solidFill>
                <a:latin typeface="+mj-lt"/>
                <a:ea typeface="+mj-ea"/>
                <a:cs typeface="+mj-cs"/>
              </a:rPr>
              <a:t>Potential Solution – ( Finetuning CLIP ) </a:t>
            </a:r>
          </a:p>
        </p:txBody>
      </p:sp>
      <p:sp>
        <p:nvSpPr>
          <p:cNvPr id="3" name="TextBox 2">
            <a:extLst>
              <a:ext uri="{FF2B5EF4-FFF2-40B4-BE49-F238E27FC236}">
                <a16:creationId xmlns:a16="http://schemas.microsoft.com/office/drawing/2014/main" id="{4F9D28E6-2B61-6B4F-9EEC-9D0FE359DFFF}"/>
              </a:ext>
            </a:extLst>
          </p:cNvPr>
          <p:cNvSpPr txBox="1"/>
          <p:nvPr/>
        </p:nvSpPr>
        <p:spPr>
          <a:xfrm>
            <a:off x="761840" y="2207941"/>
            <a:ext cx="5834476" cy="440580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400" b="1" i="0" dirty="0">
                <a:effectLst/>
                <a:latin typeface="+mj-lt"/>
              </a:rPr>
              <a:t>Explain what does finetuning of LLMs mean</a:t>
            </a:r>
          </a:p>
          <a:p>
            <a:pPr indent="-228600">
              <a:lnSpc>
                <a:spcPct val="90000"/>
              </a:lnSpc>
              <a:spcAft>
                <a:spcPts val="600"/>
              </a:spcAft>
              <a:buFont typeface="Arial" panose="020B0604020202020204" pitchFamily="34" charset="0"/>
              <a:buChar char="•"/>
            </a:pPr>
            <a:r>
              <a:rPr lang="en-US" sz="1400" b="1" dirty="0">
                <a:latin typeface="+mj-lt"/>
              </a:rPr>
              <a:t>What is clip finetuning </a:t>
            </a:r>
            <a:endParaRPr lang="en-US" sz="1400" b="0" i="0" dirty="0">
              <a:effectLst/>
              <a:latin typeface="+mj-lt"/>
            </a:endParaRP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6136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604937"/>
            <a:ext cx="4544762" cy="1401183"/>
          </a:xfrm>
        </p:spPr>
        <p:txBody>
          <a:bodyPr vert="horz" lIns="91440" tIns="45720" rIns="91440" bIns="45720" rtlCol="0" anchor="t">
            <a:normAutofit/>
          </a:bodyPr>
          <a:lstStyle/>
          <a:p>
            <a:r>
              <a:rPr lang="en-US" sz="3200" kern="1200" dirty="0">
                <a:solidFill>
                  <a:schemeClr val="tx1"/>
                </a:solidFill>
                <a:latin typeface="+mj-lt"/>
                <a:ea typeface="+mj-ea"/>
                <a:cs typeface="+mj-cs"/>
              </a:rPr>
              <a:t>Successful / Failed approaches</a:t>
            </a:r>
          </a:p>
        </p:txBody>
      </p:sp>
      <p:sp>
        <p:nvSpPr>
          <p:cNvPr id="3" name="TextBox 2">
            <a:extLst>
              <a:ext uri="{FF2B5EF4-FFF2-40B4-BE49-F238E27FC236}">
                <a16:creationId xmlns:a16="http://schemas.microsoft.com/office/drawing/2014/main" id="{4F9D28E6-2B61-6B4F-9EEC-9D0FE359DFFF}"/>
              </a:ext>
            </a:extLst>
          </p:cNvPr>
          <p:cNvSpPr txBox="1"/>
          <p:nvPr/>
        </p:nvSpPr>
        <p:spPr>
          <a:xfrm>
            <a:off x="761840" y="1803748"/>
            <a:ext cx="5834476" cy="4809994"/>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1400" b="0" i="0" dirty="0">
              <a:effectLst/>
              <a:latin typeface="+mj-lt"/>
            </a:endParaRPr>
          </a:p>
          <a:p>
            <a:pPr indent="-228600">
              <a:lnSpc>
                <a:spcPct val="90000"/>
              </a:lnSpc>
              <a:spcAft>
                <a:spcPts val="600"/>
              </a:spcAft>
              <a:buFont typeface="Arial" panose="020B0604020202020204" pitchFamily="34" charset="0"/>
              <a:buChar char="•"/>
            </a:pPr>
            <a:endParaRPr lang="en-US" sz="1400" dirty="0">
              <a:latin typeface="+mj-lt"/>
            </a:endParaRPr>
          </a:p>
          <a:p>
            <a:pPr indent="-228600">
              <a:lnSpc>
                <a:spcPct val="90000"/>
              </a:lnSpc>
              <a:spcAft>
                <a:spcPts val="600"/>
              </a:spcAft>
              <a:buFont typeface="Arial" panose="020B0604020202020204" pitchFamily="34" charset="0"/>
              <a:buChar char="•"/>
            </a:pPr>
            <a:r>
              <a:rPr lang="en-US" sz="1400" b="0" i="0" dirty="0">
                <a:effectLst/>
                <a:latin typeface="+mj-lt"/>
              </a:rPr>
              <a:t>Talk about trial and errors</a:t>
            </a: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7339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1138265"/>
            <a:ext cx="4544762" cy="1401183"/>
          </a:xfrm>
        </p:spPr>
        <p:txBody>
          <a:bodyPr vert="horz" lIns="91440" tIns="45720" rIns="91440" bIns="45720" rtlCol="0" anchor="t">
            <a:normAutofit/>
          </a:bodyPr>
          <a:lstStyle/>
          <a:p>
            <a:r>
              <a:rPr lang="en-US" sz="3200" dirty="0"/>
              <a:t>After Finetuning ( Results ) </a:t>
            </a:r>
            <a:endParaRPr lang="en-US" sz="3200" kern="1200" dirty="0">
              <a:solidFill>
                <a:schemeClr val="tx1"/>
              </a:solidFill>
              <a:latin typeface="+mj-lt"/>
              <a:ea typeface="+mj-ea"/>
              <a:cs typeface="+mj-cs"/>
            </a:endParaRPr>
          </a:p>
        </p:txBody>
      </p:sp>
      <p:sp>
        <p:nvSpPr>
          <p:cNvPr id="3" name="TextBox 2">
            <a:extLst>
              <a:ext uri="{FF2B5EF4-FFF2-40B4-BE49-F238E27FC236}">
                <a16:creationId xmlns:a16="http://schemas.microsoft.com/office/drawing/2014/main" id="{4F9D28E6-2B61-6B4F-9EEC-9D0FE359DFFF}"/>
              </a:ext>
            </a:extLst>
          </p:cNvPr>
          <p:cNvSpPr txBox="1"/>
          <p:nvPr/>
        </p:nvSpPr>
        <p:spPr>
          <a:xfrm>
            <a:off x="761840" y="2152184"/>
            <a:ext cx="5834476" cy="4461557"/>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400" b="1" i="0" dirty="0">
                <a:effectLst/>
                <a:latin typeface="+mj-lt"/>
              </a:rPr>
              <a:t>Show results ( either with prompt </a:t>
            </a:r>
            <a:r>
              <a:rPr lang="en-US" sz="1400" b="1" i="0" dirty="0" err="1">
                <a:effectLst/>
                <a:latin typeface="+mj-lt"/>
              </a:rPr>
              <a:t>engg</a:t>
            </a:r>
            <a:r>
              <a:rPr lang="en-US" sz="1400" b="1" i="0" dirty="0">
                <a:effectLst/>
                <a:latin typeface="+mj-lt"/>
              </a:rPr>
              <a:t> if this doesn’t work ) 27 images ( and how much every image improved ) </a:t>
            </a:r>
            <a:endParaRPr lang="en-US" sz="1400" b="0" i="0" dirty="0">
              <a:effectLst/>
              <a:latin typeface="+mj-lt"/>
            </a:endParaRP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8953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1138265"/>
            <a:ext cx="4544762" cy="1401183"/>
          </a:xfrm>
        </p:spPr>
        <p:txBody>
          <a:bodyPr vert="horz" lIns="91440" tIns="45720" rIns="91440" bIns="45720" rtlCol="0" anchor="t">
            <a:normAutofit/>
          </a:bodyPr>
          <a:lstStyle/>
          <a:p>
            <a:r>
              <a:rPr lang="en-US" sz="3200" dirty="0"/>
              <a:t>Learnings</a:t>
            </a:r>
            <a:endParaRPr lang="en-US" sz="3200" kern="1200" dirty="0">
              <a:solidFill>
                <a:schemeClr val="tx1"/>
              </a:solidFill>
              <a:latin typeface="+mj-lt"/>
              <a:ea typeface="+mj-ea"/>
              <a:cs typeface="+mj-cs"/>
            </a:endParaRPr>
          </a:p>
        </p:txBody>
      </p:sp>
      <p:sp>
        <p:nvSpPr>
          <p:cNvPr id="3" name="TextBox 2">
            <a:extLst>
              <a:ext uri="{FF2B5EF4-FFF2-40B4-BE49-F238E27FC236}">
                <a16:creationId xmlns:a16="http://schemas.microsoft.com/office/drawing/2014/main" id="{4F9D28E6-2B61-6B4F-9EEC-9D0FE359DFFF}"/>
              </a:ext>
            </a:extLst>
          </p:cNvPr>
          <p:cNvSpPr txBox="1"/>
          <p:nvPr/>
        </p:nvSpPr>
        <p:spPr>
          <a:xfrm>
            <a:off x="761840" y="2152184"/>
            <a:ext cx="5834476" cy="4461557"/>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400" b="1" i="0" dirty="0">
                <a:effectLst/>
                <a:latin typeface="+mj-lt"/>
              </a:rPr>
              <a:t>Tell about things learnt, finetuning, image generation </a:t>
            </a:r>
            <a:r>
              <a:rPr lang="en-US" sz="1400" b="1" i="0" dirty="0" err="1">
                <a:effectLst/>
                <a:latin typeface="+mj-lt"/>
              </a:rPr>
              <a:t>etc</a:t>
            </a:r>
            <a:endParaRPr lang="en-US" sz="1400" b="0" i="0" dirty="0">
              <a:effectLst/>
              <a:latin typeface="+mj-lt"/>
            </a:endParaRP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8231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1138265"/>
            <a:ext cx="4544762" cy="1401183"/>
          </a:xfrm>
        </p:spPr>
        <p:txBody>
          <a:bodyPr vert="horz" lIns="91440" tIns="45720" rIns="91440" bIns="45720" rtlCol="0" anchor="t">
            <a:normAutofit/>
          </a:bodyPr>
          <a:lstStyle/>
          <a:p>
            <a:r>
              <a:rPr lang="en-US" sz="3200" dirty="0"/>
              <a:t>Future Improvements</a:t>
            </a:r>
            <a:endParaRPr lang="en-US" sz="3200" kern="1200" dirty="0">
              <a:solidFill>
                <a:schemeClr val="tx1"/>
              </a:solidFill>
              <a:latin typeface="+mj-lt"/>
              <a:ea typeface="+mj-ea"/>
              <a:cs typeface="+mj-cs"/>
            </a:endParaRPr>
          </a:p>
        </p:txBody>
      </p:sp>
      <p:sp>
        <p:nvSpPr>
          <p:cNvPr id="3" name="TextBox 2">
            <a:extLst>
              <a:ext uri="{FF2B5EF4-FFF2-40B4-BE49-F238E27FC236}">
                <a16:creationId xmlns:a16="http://schemas.microsoft.com/office/drawing/2014/main" id="{4F9D28E6-2B61-6B4F-9EEC-9D0FE359DFFF}"/>
              </a:ext>
            </a:extLst>
          </p:cNvPr>
          <p:cNvSpPr txBox="1"/>
          <p:nvPr/>
        </p:nvSpPr>
        <p:spPr>
          <a:xfrm>
            <a:off x="761840" y="2152184"/>
            <a:ext cx="5834476" cy="4461557"/>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400" b="1" i="0" dirty="0">
                <a:effectLst/>
                <a:latin typeface="+mj-lt"/>
              </a:rPr>
              <a:t>Talk about different approaches</a:t>
            </a:r>
            <a:endParaRPr lang="en-US" sz="1400" b="0" i="0" dirty="0">
              <a:effectLst/>
              <a:latin typeface="+mj-lt"/>
            </a:endParaRP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5067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105" name="Rectangle 4104">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107" name="Rectangle 4106">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1115568" y="548640"/>
            <a:ext cx="10168128" cy="1179576"/>
          </a:xfrm>
        </p:spPr>
        <p:txBody>
          <a:bodyPr vert="horz" lIns="91440" tIns="45720" rIns="91440" bIns="45720" rtlCol="0" anchor="ctr">
            <a:normAutofit/>
          </a:bodyPr>
          <a:lstStyle/>
          <a:p>
            <a:r>
              <a:rPr lang="en-US" sz="4000" dirty="0"/>
              <a:t>Conclusion and Future Work</a:t>
            </a:r>
          </a:p>
        </p:txBody>
      </p:sp>
      <p:sp>
        <p:nvSpPr>
          <p:cNvPr id="4109" name="Rectangle 4108">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098" name="Picture 2" descr="Create an image for a conclusion slide that is professional, clear, and suitable for a business or tech presentation. The image should feature a bold, centered title 'Conclusion' at the top of the slide. Below the title, there should be a visually appealing, abstract design that signifies the end of a presentation, such as a closing curtain, a round of applause, or a bright light signifying 'the end'. The design should be simple yet impactful, conveying a sense of completion and achievement. The background should be sleek and professional, suitable for a corporate or tech environment.">
            <a:extLst>
              <a:ext uri="{FF2B5EF4-FFF2-40B4-BE49-F238E27FC236}">
                <a16:creationId xmlns:a16="http://schemas.microsoft.com/office/drawing/2014/main" id="{2BF984E6-E786-0548-A057-38CA8D7ED17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6864" b="1"/>
          <a:stretch/>
        </p:blipFill>
        <p:spPr bwMode="auto">
          <a:xfrm>
            <a:off x="908304" y="2478024"/>
            <a:ext cx="6009855" cy="369417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7EE750B-B9EE-304D-8677-72AC9A652C9B}"/>
              </a:ext>
            </a:extLst>
          </p:cNvPr>
          <p:cNvSpPr txBox="1"/>
          <p:nvPr/>
        </p:nvSpPr>
        <p:spPr>
          <a:xfrm>
            <a:off x="7411453" y="2478024"/>
            <a:ext cx="4588481" cy="3694176"/>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IN" sz="1700" b="0" i="0" dirty="0">
                <a:effectLst/>
                <a:latin typeface="+mj-lt"/>
                <a:cs typeface="Calibri" panose="020F0502020204030204" pitchFamily="34" charset="0"/>
              </a:rPr>
              <a:t>Successfully developed a responsive and intelligent travel agent chatbot.</a:t>
            </a:r>
          </a:p>
          <a:p>
            <a:pPr indent="-228600">
              <a:lnSpc>
                <a:spcPct val="90000"/>
              </a:lnSpc>
              <a:spcAft>
                <a:spcPts val="600"/>
              </a:spcAft>
              <a:buFont typeface="Arial" panose="020B0604020202020204" pitchFamily="34" charset="0"/>
              <a:buChar char="•"/>
            </a:pPr>
            <a:r>
              <a:rPr lang="en-IN" sz="1700" b="0" i="0" dirty="0">
                <a:effectLst/>
                <a:latin typeface="+mj-lt"/>
                <a:cs typeface="Calibri" panose="020F0502020204030204" pitchFamily="34" charset="0"/>
              </a:rPr>
              <a:t>Leveraged cutting-edge technologies including </a:t>
            </a:r>
            <a:r>
              <a:rPr lang="en-IN" sz="1700" b="0" i="0" dirty="0" err="1">
                <a:effectLst/>
                <a:latin typeface="+mj-lt"/>
                <a:cs typeface="Calibri" panose="020F0502020204030204" pitchFamily="34" charset="0"/>
              </a:rPr>
              <a:t>React.js</a:t>
            </a:r>
            <a:r>
              <a:rPr lang="en-IN" sz="1700" b="0" i="0" dirty="0">
                <a:effectLst/>
                <a:latin typeface="+mj-lt"/>
                <a:cs typeface="Calibri" panose="020F0502020204030204" pitchFamily="34" charset="0"/>
              </a:rPr>
              <a:t>, </a:t>
            </a:r>
            <a:r>
              <a:rPr lang="en-IN" sz="1700" b="0" i="0" dirty="0" err="1">
                <a:effectLst/>
                <a:latin typeface="+mj-lt"/>
                <a:cs typeface="Calibri" panose="020F0502020204030204" pitchFamily="34" charset="0"/>
              </a:rPr>
              <a:t>FastAPI</a:t>
            </a:r>
            <a:r>
              <a:rPr lang="en-IN" sz="1700" b="0" i="0" dirty="0">
                <a:effectLst/>
                <a:latin typeface="+mj-lt"/>
                <a:cs typeface="Calibri" panose="020F0502020204030204" pitchFamily="34" charset="0"/>
              </a:rPr>
              <a:t>, </a:t>
            </a:r>
            <a:r>
              <a:rPr lang="en-IN" sz="1700" b="0" i="0" dirty="0" err="1">
                <a:effectLst/>
                <a:latin typeface="+mj-lt"/>
                <a:cs typeface="Calibri" panose="020F0502020204030204" pitchFamily="34" charset="0"/>
              </a:rPr>
              <a:t>spaCy</a:t>
            </a:r>
            <a:r>
              <a:rPr lang="en-IN" sz="1700" b="0" i="0" dirty="0">
                <a:effectLst/>
                <a:latin typeface="+mj-lt"/>
                <a:cs typeface="Calibri" panose="020F0502020204030204" pitchFamily="34" charset="0"/>
              </a:rPr>
              <a:t>, NLTK, and GPT-3.5.</a:t>
            </a:r>
          </a:p>
          <a:p>
            <a:pPr indent="-228600">
              <a:lnSpc>
                <a:spcPct val="90000"/>
              </a:lnSpc>
              <a:spcAft>
                <a:spcPts val="600"/>
              </a:spcAft>
              <a:buFont typeface="Arial" panose="020B0604020202020204" pitchFamily="34" charset="0"/>
              <a:buChar char="•"/>
            </a:pPr>
            <a:r>
              <a:rPr lang="en-IN" sz="1700" dirty="0">
                <a:latin typeface="+mj-lt"/>
                <a:cs typeface="Calibri" panose="020F0502020204030204" pitchFamily="34" charset="0"/>
              </a:rPr>
              <a:t>Integrate and test against local-LLMs </a:t>
            </a:r>
            <a:endParaRPr lang="en-US" sz="1700" dirty="0">
              <a:latin typeface="+mj-lt"/>
              <a:cs typeface="Calibri" panose="020F0502020204030204" pitchFamily="34" charset="0"/>
            </a:endParaRPr>
          </a:p>
          <a:p>
            <a:pPr indent="-228600">
              <a:lnSpc>
                <a:spcPct val="90000"/>
              </a:lnSpc>
              <a:spcAft>
                <a:spcPts val="600"/>
              </a:spcAft>
              <a:buFont typeface="Arial" panose="020B0604020202020204" pitchFamily="34" charset="0"/>
              <a:buChar char="•"/>
            </a:pPr>
            <a:endParaRPr lang="en-US" sz="1700" b="0" i="0" dirty="0">
              <a:effectLst/>
              <a:latin typeface="+mj-lt"/>
              <a:cs typeface="Calibri" panose="020F0502020204030204" pitchFamily="34" charset="0"/>
            </a:endParaRPr>
          </a:p>
          <a:p>
            <a:pPr indent="-228600">
              <a:lnSpc>
                <a:spcPct val="90000"/>
              </a:lnSpc>
              <a:spcAft>
                <a:spcPts val="600"/>
              </a:spcAft>
              <a:buFont typeface="Arial" panose="020B0604020202020204" pitchFamily="34" charset="0"/>
              <a:buChar char="•"/>
            </a:pPr>
            <a:endParaRPr lang="en-US" sz="1700" dirty="0">
              <a:latin typeface="+mj-lt"/>
              <a:cs typeface="Calibri" panose="020F0502020204030204" pitchFamily="34" charset="0"/>
            </a:endParaRPr>
          </a:p>
          <a:p>
            <a:pPr>
              <a:lnSpc>
                <a:spcPct val="90000"/>
              </a:lnSpc>
              <a:spcAft>
                <a:spcPts val="600"/>
              </a:spcAft>
            </a:pPr>
            <a:r>
              <a:rPr lang="en-US" sz="2800" b="0" i="0" dirty="0">
                <a:effectLst/>
                <a:latin typeface="+mj-lt"/>
                <a:cs typeface="Calibri" panose="020F0502020204030204" pitchFamily="34" charset="0"/>
              </a:rPr>
              <a:t>Thank you </a:t>
            </a:r>
            <a:r>
              <a:rPr lang="en-US" sz="2800" dirty="0">
                <a:latin typeface="+mj-lt"/>
                <a:cs typeface="Calibri" panose="020F0502020204030204" pitchFamily="34" charset="0"/>
              </a:rPr>
              <a:t>Everyone </a:t>
            </a:r>
            <a:r>
              <a:rPr lang="en-US" sz="2800" b="0" i="0" dirty="0">
                <a:effectLst/>
                <a:latin typeface="+mj-lt"/>
                <a:cs typeface="Calibri" panose="020F0502020204030204" pitchFamily="34" charset="0"/>
              </a:rPr>
              <a:t>for your attention and support !!</a:t>
            </a:r>
            <a:endParaRPr lang="en-US" sz="2800" dirty="0">
              <a:latin typeface="+mj-lt"/>
              <a:cs typeface="Calibri" panose="020F0502020204030204" pitchFamily="34" charset="0"/>
            </a:endParaRPr>
          </a:p>
        </p:txBody>
      </p:sp>
    </p:spTree>
    <p:extLst>
      <p:ext uri="{BB962C8B-B14F-4D97-AF65-F5344CB8AC3E}">
        <p14:creationId xmlns:p14="http://schemas.microsoft.com/office/powerpoint/2010/main" val="2112521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6CAA57-0DA5-674F-97EF-C7000172EEED}"/>
              </a:ext>
            </a:extLst>
          </p:cNvPr>
          <p:cNvSpPr>
            <a:spLocks noGrp="1"/>
          </p:cNvSpPr>
          <p:nvPr>
            <p:ph type="title"/>
          </p:nvPr>
        </p:nvSpPr>
        <p:spPr>
          <a:xfrm>
            <a:off x="630936" y="639520"/>
            <a:ext cx="3429000" cy="1719072"/>
          </a:xfrm>
        </p:spPr>
        <p:txBody>
          <a:bodyPr anchor="b">
            <a:normAutofit/>
          </a:bodyPr>
          <a:lstStyle/>
          <a:p>
            <a:r>
              <a:rPr lang="en-IN" sz="5400" i="0" dirty="0">
                <a:effectLst/>
              </a:rPr>
              <a:t>Project Overview</a:t>
            </a:r>
            <a:endParaRPr lang="en-US" sz="5400" dirty="0"/>
          </a:p>
        </p:txBody>
      </p:sp>
      <p:sp>
        <p:nvSpPr>
          <p:cNvPr id="2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ntent Placeholder 18">
            <a:extLst>
              <a:ext uri="{FF2B5EF4-FFF2-40B4-BE49-F238E27FC236}">
                <a16:creationId xmlns:a16="http://schemas.microsoft.com/office/drawing/2014/main" id="{E470DDDC-1072-AA52-6748-B18EF802F1CE}"/>
              </a:ext>
            </a:extLst>
          </p:cNvPr>
          <p:cNvSpPr>
            <a:spLocks noGrp="1"/>
          </p:cNvSpPr>
          <p:nvPr>
            <p:ph idx="1"/>
          </p:nvPr>
        </p:nvSpPr>
        <p:spPr>
          <a:xfrm>
            <a:off x="630936" y="2807208"/>
            <a:ext cx="3991168" cy="1038224"/>
          </a:xfrm>
        </p:spPr>
        <p:txBody>
          <a:bodyPr anchor="t">
            <a:normAutofit/>
          </a:bodyPr>
          <a:lstStyle/>
          <a:p>
            <a:pPr marL="0" indent="0" algn="l">
              <a:buNone/>
            </a:pPr>
            <a:r>
              <a:rPr lang="en-US" sz="2200" dirty="0"/>
              <a:t>Objective: </a:t>
            </a:r>
          </a:p>
        </p:txBody>
      </p:sp>
      <p:sp>
        <p:nvSpPr>
          <p:cNvPr id="14" name="Content Placeholder 18">
            <a:extLst>
              <a:ext uri="{FF2B5EF4-FFF2-40B4-BE49-F238E27FC236}">
                <a16:creationId xmlns:a16="http://schemas.microsoft.com/office/drawing/2014/main" id="{88B317EB-FD92-4E40-A070-7436A255C35F}"/>
              </a:ext>
            </a:extLst>
          </p:cNvPr>
          <p:cNvSpPr txBox="1">
            <a:spLocks/>
          </p:cNvSpPr>
          <p:nvPr/>
        </p:nvSpPr>
        <p:spPr>
          <a:xfrm>
            <a:off x="630936" y="4097172"/>
            <a:ext cx="11027673" cy="247931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200" dirty="0"/>
              <a:t>Problem Statement: </a:t>
            </a:r>
          </a:p>
          <a:p>
            <a:pPr marL="0" indent="0" algn="l">
              <a:buNone/>
            </a:pPr>
            <a:r>
              <a:rPr lang="en-US" sz="2200" dirty="0"/>
              <a:t>Solution Overview: </a:t>
            </a:r>
          </a:p>
        </p:txBody>
      </p:sp>
      <p:pic>
        <p:nvPicPr>
          <p:cNvPr id="8" name="Picture 7" descr="A screenshot of a computer&#10;&#10;Description automatically generated">
            <a:extLst>
              <a:ext uri="{FF2B5EF4-FFF2-40B4-BE49-F238E27FC236}">
                <a16:creationId xmlns:a16="http://schemas.microsoft.com/office/drawing/2014/main" id="{1C719544-B891-CA47-B90D-179756648367}"/>
              </a:ext>
            </a:extLst>
          </p:cNvPr>
          <p:cNvPicPr>
            <a:picLocks noChangeAspect="1"/>
          </p:cNvPicPr>
          <p:nvPr/>
        </p:nvPicPr>
        <p:blipFill>
          <a:blip r:embed="rId2"/>
          <a:stretch>
            <a:fillRect/>
          </a:stretch>
        </p:blipFill>
        <p:spPr>
          <a:xfrm>
            <a:off x="4962167" y="343663"/>
            <a:ext cx="6696441" cy="3434881"/>
          </a:xfrm>
          <a:prstGeom prst="rect">
            <a:avLst/>
          </a:prstGeom>
        </p:spPr>
      </p:pic>
    </p:spTree>
    <p:extLst>
      <p:ext uri="{BB962C8B-B14F-4D97-AF65-F5344CB8AC3E}">
        <p14:creationId xmlns:p14="http://schemas.microsoft.com/office/powerpoint/2010/main" val="1972756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1138265"/>
            <a:ext cx="4544762" cy="1401183"/>
          </a:xfrm>
        </p:spPr>
        <p:txBody>
          <a:bodyPr vert="horz" lIns="91440" tIns="45720" rIns="91440" bIns="45720" rtlCol="0" anchor="t">
            <a:normAutofit/>
          </a:bodyPr>
          <a:lstStyle/>
          <a:p>
            <a:r>
              <a:rPr lang="en-US" sz="3200" kern="1200" dirty="0">
                <a:solidFill>
                  <a:schemeClr val="tx1"/>
                </a:solidFill>
                <a:latin typeface="+mj-lt"/>
                <a:ea typeface="+mj-ea"/>
                <a:cs typeface="+mj-cs"/>
              </a:rPr>
              <a:t>Technology Stack</a:t>
            </a:r>
          </a:p>
        </p:txBody>
      </p:sp>
      <p:cxnSp>
        <p:nvCxnSpPr>
          <p:cNvPr id="3079" name="Straight Connector 3078">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F9D28E6-2B61-6B4F-9EEC-9D0FE359DFFF}"/>
              </a:ext>
            </a:extLst>
          </p:cNvPr>
          <p:cNvSpPr txBox="1"/>
          <p:nvPr/>
        </p:nvSpPr>
        <p:spPr>
          <a:xfrm>
            <a:off x="761840" y="1803748"/>
            <a:ext cx="5834476" cy="4809994"/>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400" b="1" i="0" dirty="0">
                <a:effectLst/>
                <a:latin typeface="+mj-lt"/>
              </a:rPr>
              <a:t>Frontend Development</a:t>
            </a:r>
            <a:r>
              <a:rPr lang="en-US" sz="1400" b="0" i="0" dirty="0">
                <a:effectLst/>
                <a:latin typeface="+mj-lt"/>
              </a:rPr>
              <a:t>:</a:t>
            </a:r>
          </a:p>
          <a:p>
            <a:pPr marL="742950" lvl="1" indent="-228600">
              <a:lnSpc>
                <a:spcPct val="90000"/>
              </a:lnSpc>
              <a:spcAft>
                <a:spcPts val="600"/>
              </a:spcAft>
              <a:buFont typeface="Arial" panose="020B0604020202020204" pitchFamily="34" charset="0"/>
              <a:buChar char="•"/>
            </a:pPr>
            <a:endParaRPr lang="en-US" sz="1400" b="0" i="0" dirty="0">
              <a:effectLst/>
              <a:latin typeface="+mj-lt"/>
            </a:endParaRPr>
          </a:p>
          <a:p>
            <a:pPr indent="-228600">
              <a:lnSpc>
                <a:spcPct val="90000"/>
              </a:lnSpc>
              <a:spcAft>
                <a:spcPts val="600"/>
              </a:spcAft>
              <a:buFont typeface="Arial" panose="020B0604020202020204" pitchFamily="34" charset="0"/>
              <a:buChar char="•"/>
            </a:pPr>
            <a:r>
              <a:rPr lang="en-US" sz="1400" b="1" i="0" dirty="0">
                <a:effectLst/>
                <a:latin typeface="+mj-lt"/>
              </a:rPr>
              <a:t>Backend Infrastructure</a:t>
            </a:r>
            <a:r>
              <a:rPr lang="en-US" sz="1400" b="0" i="0" dirty="0">
                <a:effectLst/>
                <a:latin typeface="+mj-lt"/>
              </a:rPr>
              <a:t>:</a:t>
            </a:r>
          </a:p>
          <a:p>
            <a:pPr marL="742950" lvl="1" indent="-228600">
              <a:lnSpc>
                <a:spcPct val="90000"/>
              </a:lnSpc>
              <a:spcAft>
                <a:spcPts val="600"/>
              </a:spcAft>
              <a:buFont typeface="Arial" panose="020B0604020202020204" pitchFamily="34" charset="0"/>
              <a:buChar char="•"/>
            </a:pPr>
            <a:endParaRPr lang="en-US" sz="1400" b="0" i="0" dirty="0">
              <a:effectLst/>
              <a:latin typeface="+mj-lt"/>
            </a:endParaRPr>
          </a:p>
          <a:p>
            <a:pPr indent="-228600">
              <a:lnSpc>
                <a:spcPct val="90000"/>
              </a:lnSpc>
              <a:spcAft>
                <a:spcPts val="600"/>
              </a:spcAft>
              <a:buFont typeface="Arial" panose="020B0604020202020204" pitchFamily="34" charset="0"/>
              <a:buChar char="•"/>
            </a:pPr>
            <a:r>
              <a:rPr lang="en-US" sz="1400" b="1" i="0" dirty="0">
                <a:effectLst/>
                <a:latin typeface="+mj-lt"/>
              </a:rPr>
              <a:t>Generative AI for Images</a:t>
            </a:r>
            <a:r>
              <a:rPr lang="en-US" sz="1400" b="0" i="0" dirty="0">
                <a:effectLst/>
                <a:latin typeface="+mj-lt"/>
              </a:rPr>
              <a:t>:</a:t>
            </a: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0686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1138265"/>
            <a:ext cx="4544762" cy="1401183"/>
          </a:xfrm>
        </p:spPr>
        <p:txBody>
          <a:bodyPr vert="horz" lIns="91440" tIns="45720" rIns="91440" bIns="45720" rtlCol="0" anchor="t">
            <a:normAutofit/>
          </a:bodyPr>
          <a:lstStyle/>
          <a:p>
            <a:r>
              <a:rPr lang="en-US" sz="3200" kern="1200" dirty="0">
                <a:solidFill>
                  <a:schemeClr val="tx1"/>
                </a:solidFill>
                <a:latin typeface="+mj-lt"/>
                <a:ea typeface="+mj-ea"/>
                <a:cs typeface="+mj-cs"/>
              </a:rPr>
              <a:t>What is Latent Diffusion</a:t>
            </a:r>
          </a:p>
        </p:txBody>
      </p:sp>
      <p:sp>
        <p:nvSpPr>
          <p:cNvPr id="3" name="TextBox 2">
            <a:extLst>
              <a:ext uri="{FF2B5EF4-FFF2-40B4-BE49-F238E27FC236}">
                <a16:creationId xmlns:a16="http://schemas.microsoft.com/office/drawing/2014/main" id="{4F9D28E6-2B61-6B4F-9EEC-9D0FE359DFFF}"/>
              </a:ext>
            </a:extLst>
          </p:cNvPr>
          <p:cNvSpPr txBox="1"/>
          <p:nvPr/>
        </p:nvSpPr>
        <p:spPr>
          <a:xfrm>
            <a:off x="761840" y="1803748"/>
            <a:ext cx="5834476" cy="4809994"/>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400" b="1" i="0" dirty="0">
                <a:effectLst/>
                <a:latin typeface="+mj-lt"/>
              </a:rPr>
              <a:t>Frontend Development</a:t>
            </a:r>
            <a:r>
              <a:rPr lang="en-US" sz="1400" b="0" i="0" dirty="0">
                <a:effectLst/>
                <a:latin typeface="+mj-lt"/>
              </a:rPr>
              <a:t>:</a:t>
            </a:r>
          </a:p>
          <a:p>
            <a:pPr marL="742950" lvl="1" indent="-228600">
              <a:lnSpc>
                <a:spcPct val="90000"/>
              </a:lnSpc>
              <a:spcAft>
                <a:spcPts val="600"/>
              </a:spcAft>
              <a:buFont typeface="Arial" panose="020B0604020202020204" pitchFamily="34" charset="0"/>
              <a:buChar char="•"/>
            </a:pPr>
            <a:endParaRPr lang="en-US" sz="1400" b="0" i="0" dirty="0">
              <a:effectLst/>
              <a:latin typeface="+mj-lt"/>
            </a:endParaRPr>
          </a:p>
          <a:p>
            <a:pPr indent="-228600">
              <a:lnSpc>
                <a:spcPct val="90000"/>
              </a:lnSpc>
              <a:spcAft>
                <a:spcPts val="600"/>
              </a:spcAft>
              <a:buFont typeface="Arial" panose="020B0604020202020204" pitchFamily="34" charset="0"/>
              <a:buChar char="•"/>
            </a:pPr>
            <a:r>
              <a:rPr lang="en-US" sz="1400" b="1" i="0" dirty="0">
                <a:effectLst/>
                <a:latin typeface="+mj-lt"/>
              </a:rPr>
              <a:t>Backend Infrastructure</a:t>
            </a:r>
            <a:r>
              <a:rPr lang="en-US" sz="1400" b="0" i="0" dirty="0">
                <a:effectLst/>
                <a:latin typeface="+mj-lt"/>
              </a:rPr>
              <a:t>:</a:t>
            </a:r>
          </a:p>
          <a:p>
            <a:pPr marL="742950" lvl="1" indent="-228600">
              <a:lnSpc>
                <a:spcPct val="90000"/>
              </a:lnSpc>
              <a:spcAft>
                <a:spcPts val="600"/>
              </a:spcAft>
              <a:buFont typeface="Arial" panose="020B0604020202020204" pitchFamily="34" charset="0"/>
              <a:buChar char="•"/>
            </a:pPr>
            <a:endParaRPr lang="en-US" sz="1400" b="0" i="0" dirty="0">
              <a:effectLst/>
              <a:latin typeface="+mj-lt"/>
            </a:endParaRPr>
          </a:p>
          <a:p>
            <a:pPr indent="-228600">
              <a:lnSpc>
                <a:spcPct val="90000"/>
              </a:lnSpc>
              <a:spcAft>
                <a:spcPts val="600"/>
              </a:spcAft>
              <a:buFont typeface="Arial" panose="020B0604020202020204" pitchFamily="34" charset="0"/>
              <a:buChar char="•"/>
            </a:pPr>
            <a:r>
              <a:rPr lang="en-US" sz="1400" b="1" i="0" dirty="0">
                <a:effectLst/>
                <a:latin typeface="+mj-lt"/>
              </a:rPr>
              <a:t>Generative AI for Images</a:t>
            </a:r>
            <a:r>
              <a:rPr lang="en-US" sz="1400" b="0" i="0" dirty="0">
                <a:effectLst/>
                <a:latin typeface="+mj-lt"/>
              </a:rPr>
              <a:t>:</a:t>
            </a: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998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1138265"/>
            <a:ext cx="4544762" cy="1401183"/>
          </a:xfrm>
        </p:spPr>
        <p:txBody>
          <a:bodyPr vert="horz" lIns="91440" tIns="45720" rIns="91440" bIns="45720" rtlCol="0" anchor="t">
            <a:normAutofit/>
          </a:bodyPr>
          <a:lstStyle/>
          <a:p>
            <a:r>
              <a:rPr lang="en-US" sz="3200" kern="1200" dirty="0">
                <a:solidFill>
                  <a:schemeClr val="tx1"/>
                </a:solidFill>
                <a:latin typeface="+mj-lt"/>
                <a:ea typeface="+mj-ea"/>
                <a:cs typeface="+mj-cs"/>
              </a:rPr>
              <a:t>What is </a:t>
            </a:r>
            <a:r>
              <a:rPr lang="en-US" sz="3200" kern="1200" dirty="0" err="1">
                <a:solidFill>
                  <a:schemeClr val="tx1"/>
                </a:solidFill>
                <a:latin typeface="+mj-lt"/>
                <a:ea typeface="+mj-ea"/>
                <a:cs typeface="+mj-cs"/>
              </a:rPr>
              <a:t>UNet</a:t>
            </a:r>
            <a:endParaRPr lang="en-US" sz="3200" kern="1200" dirty="0">
              <a:solidFill>
                <a:schemeClr val="tx1"/>
              </a:solidFill>
              <a:latin typeface="+mj-lt"/>
              <a:ea typeface="+mj-ea"/>
              <a:cs typeface="+mj-cs"/>
            </a:endParaRPr>
          </a:p>
        </p:txBody>
      </p:sp>
      <p:sp>
        <p:nvSpPr>
          <p:cNvPr id="3" name="TextBox 2">
            <a:extLst>
              <a:ext uri="{FF2B5EF4-FFF2-40B4-BE49-F238E27FC236}">
                <a16:creationId xmlns:a16="http://schemas.microsoft.com/office/drawing/2014/main" id="{4F9D28E6-2B61-6B4F-9EEC-9D0FE359DFFF}"/>
              </a:ext>
            </a:extLst>
          </p:cNvPr>
          <p:cNvSpPr txBox="1"/>
          <p:nvPr/>
        </p:nvSpPr>
        <p:spPr>
          <a:xfrm>
            <a:off x="761840" y="1803748"/>
            <a:ext cx="5834476" cy="4809994"/>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400" b="0" i="0" dirty="0" err="1">
                <a:effectLst/>
                <a:latin typeface="+mj-lt"/>
              </a:rPr>
              <a:t>Defintion</a:t>
            </a:r>
            <a:r>
              <a:rPr lang="en-US" sz="1400" b="0" i="0" dirty="0">
                <a:effectLst/>
                <a:latin typeface="+mj-lt"/>
              </a:rPr>
              <a:t> and technical details</a:t>
            </a: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415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1138265"/>
            <a:ext cx="4544762" cy="1401183"/>
          </a:xfrm>
        </p:spPr>
        <p:txBody>
          <a:bodyPr vert="horz" lIns="91440" tIns="45720" rIns="91440" bIns="45720" rtlCol="0" anchor="t">
            <a:normAutofit/>
          </a:bodyPr>
          <a:lstStyle/>
          <a:p>
            <a:r>
              <a:rPr lang="en-US" sz="3200" kern="1200" dirty="0">
                <a:solidFill>
                  <a:schemeClr val="tx1"/>
                </a:solidFill>
                <a:latin typeface="+mj-lt"/>
                <a:ea typeface="+mj-ea"/>
                <a:cs typeface="+mj-cs"/>
              </a:rPr>
              <a:t>What is VAE</a:t>
            </a:r>
          </a:p>
        </p:txBody>
      </p:sp>
      <p:sp>
        <p:nvSpPr>
          <p:cNvPr id="3" name="TextBox 2">
            <a:extLst>
              <a:ext uri="{FF2B5EF4-FFF2-40B4-BE49-F238E27FC236}">
                <a16:creationId xmlns:a16="http://schemas.microsoft.com/office/drawing/2014/main" id="{4F9D28E6-2B61-6B4F-9EEC-9D0FE359DFFF}"/>
              </a:ext>
            </a:extLst>
          </p:cNvPr>
          <p:cNvSpPr txBox="1"/>
          <p:nvPr/>
        </p:nvSpPr>
        <p:spPr>
          <a:xfrm>
            <a:off x="761840" y="1803748"/>
            <a:ext cx="5834476" cy="4809994"/>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400" b="0" i="0" dirty="0" err="1">
                <a:effectLst/>
                <a:latin typeface="+mj-lt"/>
              </a:rPr>
              <a:t>Defintion</a:t>
            </a:r>
            <a:r>
              <a:rPr lang="en-US" sz="1400" b="0" i="0" dirty="0">
                <a:effectLst/>
                <a:latin typeface="+mj-lt"/>
              </a:rPr>
              <a:t> and technical details</a:t>
            </a: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1263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1138265"/>
            <a:ext cx="4544762" cy="1401183"/>
          </a:xfrm>
        </p:spPr>
        <p:txBody>
          <a:bodyPr vert="horz" lIns="91440" tIns="45720" rIns="91440" bIns="45720" rtlCol="0" anchor="t">
            <a:normAutofit/>
          </a:bodyPr>
          <a:lstStyle/>
          <a:p>
            <a:r>
              <a:rPr lang="en-US" sz="3200" kern="1200" dirty="0">
                <a:solidFill>
                  <a:schemeClr val="tx1"/>
                </a:solidFill>
                <a:latin typeface="+mj-lt"/>
                <a:ea typeface="+mj-ea"/>
                <a:cs typeface="+mj-cs"/>
              </a:rPr>
              <a:t>What is CLIP</a:t>
            </a:r>
          </a:p>
        </p:txBody>
      </p:sp>
      <p:sp>
        <p:nvSpPr>
          <p:cNvPr id="3" name="TextBox 2">
            <a:extLst>
              <a:ext uri="{FF2B5EF4-FFF2-40B4-BE49-F238E27FC236}">
                <a16:creationId xmlns:a16="http://schemas.microsoft.com/office/drawing/2014/main" id="{4F9D28E6-2B61-6B4F-9EEC-9D0FE359DFFF}"/>
              </a:ext>
            </a:extLst>
          </p:cNvPr>
          <p:cNvSpPr txBox="1"/>
          <p:nvPr/>
        </p:nvSpPr>
        <p:spPr>
          <a:xfrm>
            <a:off x="761840" y="1803748"/>
            <a:ext cx="5834476" cy="4809994"/>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400" b="0" i="0" dirty="0" err="1">
                <a:effectLst/>
                <a:latin typeface="+mj-lt"/>
              </a:rPr>
              <a:t>Defintion</a:t>
            </a:r>
            <a:r>
              <a:rPr lang="en-US" sz="1400" b="0" i="0" dirty="0">
                <a:effectLst/>
                <a:latin typeface="+mj-lt"/>
              </a:rPr>
              <a:t> and technical details</a:t>
            </a: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9033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1138265"/>
            <a:ext cx="4544762" cy="1401183"/>
          </a:xfrm>
        </p:spPr>
        <p:txBody>
          <a:bodyPr vert="horz" lIns="91440" tIns="45720" rIns="91440" bIns="45720" rtlCol="0" anchor="t">
            <a:normAutofit/>
          </a:bodyPr>
          <a:lstStyle/>
          <a:p>
            <a:r>
              <a:rPr lang="en-US" sz="3200" kern="1200" dirty="0">
                <a:solidFill>
                  <a:schemeClr val="tx1"/>
                </a:solidFill>
                <a:latin typeface="+mj-lt"/>
                <a:ea typeface="+mj-ea"/>
                <a:cs typeface="+mj-cs"/>
              </a:rPr>
              <a:t>Implementing Latent Diffusion (Project Arch ) </a:t>
            </a:r>
          </a:p>
        </p:txBody>
      </p:sp>
      <p:sp>
        <p:nvSpPr>
          <p:cNvPr id="3" name="TextBox 2">
            <a:extLst>
              <a:ext uri="{FF2B5EF4-FFF2-40B4-BE49-F238E27FC236}">
                <a16:creationId xmlns:a16="http://schemas.microsoft.com/office/drawing/2014/main" id="{4F9D28E6-2B61-6B4F-9EEC-9D0FE359DFFF}"/>
              </a:ext>
            </a:extLst>
          </p:cNvPr>
          <p:cNvSpPr txBox="1"/>
          <p:nvPr/>
        </p:nvSpPr>
        <p:spPr>
          <a:xfrm>
            <a:off x="761840" y="1803748"/>
            <a:ext cx="5834476" cy="4809994"/>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1400" b="1" dirty="0">
              <a:latin typeface="+mj-lt"/>
            </a:endParaRPr>
          </a:p>
          <a:p>
            <a:pPr indent="-228600">
              <a:lnSpc>
                <a:spcPct val="90000"/>
              </a:lnSpc>
              <a:spcAft>
                <a:spcPts val="600"/>
              </a:spcAft>
              <a:buFont typeface="Arial" panose="020B0604020202020204" pitchFamily="34" charset="0"/>
              <a:buChar char="•"/>
            </a:pPr>
            <a:endParaRPr lang="en-US" sz="1400" b="1" i="0" dirty="0">
              <a:effectLst/>
              <a:latin typeface="+mj-lt"/>
            </a:endParaRPr>
          </a:p>
          <a:p>
            <a:pPr indent="-228600">
              <a:lnSpc>
                <a:spcPct val="90000"/>
              </a:lnSpc>
              <a:spcAft>
                <a:spcPts val="600"/>
              </a:spcAft>
              <a:buFont typeface="Arial" panose="020B0604020202020204" pitchFamily="34" charset="0"/>
              <a:buChar char="•"/>
            </a:pPr>
            <a:r>
              <a:rPr lang="en-US" sz="1400" b="1" i="0" dirty="0">
                <a:effectLst/>
                <a:latin typeface="+mj-lt"/>
              </a:rPr>
              <a:t>Tell abou</a:t>
            </a:r>
            <a:r>
              <a:rPr lang="en-US" sz="1400" b="1" dirty="0">
                <a:latin typeface="+mj-lt"/>
              </a:rPr>
              <a:t>t Kaggle notebook and other approach </a:t>
            </a:r>
            <a:r>
              <a:rPr lang="en-US" sz="1400" b="1" dirty="0" err="1">
                <a:latin typeface="+mj-lt"/>
              </a:rPr>
              <a:t>github</a:t>
            </a:r>
            <a:endParaRPr lang="en-US" sz="1400" b="0" i="0" dirty="0">
              <a:effectLst/>
              <a:latin typeface="+mj-lt"/>
            </a:endParaRP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62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B5769-4F2D-A747-9829-37C200087EFF}"/>
              </a:ext>
            </a:extLst>
          </p:cNvPr>
          <p:cNvSpPr>
            <a:spLocks noGrp="1"/>
          </p:cNvSpPr>
          <p:nvPr>
            <p:ph type="title"/>
          </p:nvPr>
        </p:nvSpPr>
        <p:spPr>
          <a:xfrm>
            <a:off x="761840" y="1138265"/>
            <a:ext cx="4544762" cy="1401183"/>
          </a:xfrm>
        </p:spPr>
        <p:txBody>
          <a:bodyPr vert="horz" lIns="91440" tIns="45720" rIns="91440" bIns="45720" rtlCol="0" anchor="t">
            <a:normAutofit fontScale="90000"/>
          </a:bodyPr>
          <a:lstStyle/>
          <a:p>
            <a:r>
              <a:rPr lang="en-US" sz="3200" kern="1200" dirty="0">
                <a:solidFill>
                  <a:schemeClr val="tx1"/>
                </a:solidFill>
                <a:latin typeface="+mj-lt"/>
                <a:ea typeface="+mj-ea"/>
                <a:cs typeface="+mj-cs"/>
              </a:rPr>
              <a:t>How does it work for our problem statement ( before finetuning ) </a:t>
            </a:r>
          </a:p>
        </p:txBody>
      </p:sp>
      <p:sp>
        <p:nvSpPr>
          <p:cNvPr id="3" name="TextBox 2">
            <a:extLst>
              <a:ext uri="{FF2B5EF4-FFF2-40B4-BE49-F238E27FC236}">
                <a16:creationId xmlns:a16="http://schemas.microsoft.com/office/drawing/2014/main" id="{4F9D28E6-2B61-6B4F-9EEC-9D0FE359DFFF}"/>
              </a:ext>
            </a:extLst>
          </p:cNvPr>
          <p:cNvSpPr txBox="1"/>
          <p:nvPr/>
        </p:nvSpPr>
        <p:spPr>
          <a:xfrm>
            <a:off x="761840" y="1803748"/>
            <a:ext cx="5834476" cy="4809994"/>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1400" b="1" dirty="0">
              <a:latin typeface="+mj-lt"/>
            </a:endParaRPr>
          </a:p>
          <a:p>
            <a:pPr indent="-228600">
              <a:lnSpc>
                <a:spcPct val="90000"/>
              </a:lnSpc>
              <a:spcAft>
                <a:spcPts val="600"/>
              </a:spcAft>
              <a:buFont typeface="Arial" panose="020B0604020202020204" pitchFamily="34" charset="0"/>
              <a:buChar char="•"/>
            </a:pPr>
            <a:r>
              <a:rPr lang="en-US" sz="1400" b="1" i="0" dirty="0">
                <a:effectLst/>
                <a:latin typeface="+mj-lt"/>
              </a:rPr>
              <a:t>Show example</a:t>
            </a:r>
            <a:r>
              <a:rPr lang="en-US" sz="1400" b="1" dirty="0">
                <a:latin typeface="+mj-lt"/>
              </a:rPr>
              <a:t>s of diff types of images being </a:t>
            </a:r>
            <a:r>
              <a:rPr lang="en-US" sz="1400" b="1" dirty="0" err="1">
                <a:latin typeface="+mj-lt"/>
              </a:rPr>
              <a:t>gneeratedf</a:t>
            </a:r>
            <a:endParaRPr lang="en-US" sz="1400" b="1" i="0" dirty="0">
              <a:effectLst/>
              <a:latin typeface="+mj-lt"/>
            </a:endParaRPr>
          </a:p>
        </p:txBody>
      </p:sp>
      <p:pic>
        <p:nvPicPr>
          <p:cNvPr id="3074" name="Picture 2" descr="Create a vivid and clear image that visually represents a tech stack using only logos, with no text included. The image should distinctively showcase separate sections for different aspects: logos for Frontend development such as React.js, HTML5, and CSS3; logos for Backend infrastructure including FastAPI and SQLite; logos for NLP &amp; AI like spaCy, NLTK, LLM Gemini, and GPT-3.5, plus a symbol for a custom GPT model; a logo representing RESTful APIs for Integration and Data Handling; and the GitHub logo for Development and Version Control. The logos should be arranged in an organized, visually appealing manner, highlighting each section of the tech stack. The design should be modern, professional, and colorful.">
            <a:extLst>
              <a:ext uri="{FF2B5EF4-FFF2-40B4-BE49-F238E27FC236}">
                <a16:creationId xmlns:a16="http://schemas.microsoft.com/office/drawing/2014/main" id="{948ADCC8-6B9E-EB48-BB60-ACF604A18B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1" r="14273"/>
          <a:stretch/>
        </p:blipFill>
        <p:spPr bwMode="auto">
          <a:xfrm>
            <a:off x="6596316" y="1305529"/>
            <a:ext cx="5334160" cy="42469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3237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6030</TotalTime>
  <Words>237</Words>
  <Application>Microsoft Macintosh PowerPoint</Application>
  <PresentationFormat>Widescreen</PresentationFormat>
  <Paragraphs>54</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Generating Synthetic Medical Images:  SkinRashGenerator   With Finetuned CLIP &amp; Latent Diffusion  for improved results</vt:lpstr>
      <vt:lpstr>Project Overview</vt:lpstr>
      <vt:lpstr>Technology Stack</vt:lpstr>
      <vt:lpstr>What is Latent Diffusion</vt:lpstr>
      <vt:lpstr>What is UNet</vt:lpstr>
      <vt:lpstr>What is VAE</vt:lpstr>
      <vt:lpstr>What is CLIP</vt:lpstr>
      <vt:lpstr>Implementing Latent Diffusion (Project Arch ) </vt:lpstr>
      <vt:lpstr>How does it work for our problem statement ( before finetuning ) </vt:lpstr>
      <vt:lpstr>Potential Solution – ( Finetuning CLIP ) </vt:lpstr>
      <vt:lpstr>Successful / Failed approaches</vt:lpstr>
      <vt:lpstr>After Finetuning ( Results ) </vt:lpstr>
      <vt:lpstr>Learnings</vt:lpstr>
      <vt:lpstr>Future Improvements</vt:lpstr>
      <vt:lpstr>Conclusion and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For Image Classification : CIFAR - 10</dc:title>
  <dc:creator>Devesh Surve</dc:creator>
  <cp:lastModifiedBy>Devesh Surve</cp:lastModifiedBy>
  <cp:revision>26</cp:revision>
  <dcterms:created xsi:type="dcterms:W3CDTF">2024-01-30T19:16:04Z</dcterms:created>
  <dcterms:modified xsi:type="dcterms:W3CDTF">2024-04-20T16:47:11Z</dcterms:modified>
</cp:coreProperties>
</file>

<file path=docProps/thumbnail.jpeg>
</file>